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64" r:id="rId1"/>
  </p:sldMasterIdLst>
  <p:notesMasterIdLst>
    <p:notesMasterId r:id="rId10"/>
  </p:notesMasterIdLst>
  <p:sldIdLst>
    <p:sldId id="256" r:id="rId2"/>
    <p:sldId id="257" r:id="rId3"/>
    <p:sldId id="258" r:id="rId4"/>
    <p:sldId id="259" r:id="rId5"/>
    <p:sldId id="261" r:id="rId6"/>
    <p:sldId id="260"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7" autoAdjust="0"/>
    <p:restoredTop sz="79395" autoAdjust="0"/>
  </p:normalViewPr>
  <p:slideViewPr>
    <p:cSldViewPr>
      <p:cViewPr varScale="1">
        <p:scale>
          <a:sx n="72" d="100"/>
          <a:sy n="72" d="100"/>
        </p:scale>
        <p:origin x="-190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30DB38-8D8B-48B9-A286-EF3CD85D253E}" type="datetimeFigureOut">
              <a:rPr lang="ru-RU" smtClean="0"/>
              <a:t>21.03.2015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5E9D82-2F3E-446F-B7C9-BF14C0A8F4A5}" type="slidenum">
              <a:rPr lang="ru-RU" smtClean="0"/>
              <a:t>‹#›</a:t>
            </a:fld>
            <a:endParaRPr lang="ru-RU"/>
          </a:p>
        </p:txBody>
      </p:sp>
    </p:spTree>
    <p:extLst>
      <p:ext uri="{BB962C8B-B14F-4D97-AF65-F5344CB8AC3E}">
        <p14:creationId xmlns:p14="http://schemas.microsoft.com/office/powerpoint/2010/main" val="41023709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21.03.2015</a:t>
            </a:fld>
            <a:endParaRPr lang="ru-RU"/>
          </a:p>
        </p:txBody>
      </p:sp>
      <p:sp>
        <p:nvSpPr>
          <p:cNvPr id="5" name="Footer Placeholder 4"/>
          <p:cNvSpPr>
            <a:spLocks noGrp="1"/>
          </p:cNvSpPr>
          <p:nvPr>
            <p:ph type="ftr" sz="quarter" idx="11"/>
          </p:nvPr>
        </p:nvSpPr>
        <p:spPr/>
        <p:txBody>
          <a:bodyPr/>
          <a:lstStyle/>
          <a:p>
            <a:endParaRPr lang="ru-RU"/>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21.03.2015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21.03.2015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21.03.2015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t>21.03.2015</a:t>
            </a:fld>
            <a:endParaRPr lang="ru-RU"/>
          </a:p>
        </p:txBody>
      </p:sp>
      <p:sp>
        <p:nvSpPr>
          <p:cNvPr id="8" name="Slide Number Placeholder 7"/>
          <p:cNvSpPr>
            <a:spLocks noGrp="1"/>
          </p:cNvSpPr>
          <p:nvPr>
            <p:ph type="sldNum" sz="quarter" idx="11"/>
          </p:nvPr>
        </p:nvSpPr>
        <p:spPr/>
        <p:txBody>
          <a:bodyPr/>
          <a:lstStyle/>
          <a:p>
            <a:fld id="{B19B0651-EE4F-4900-A07F-96A6BFA9D0F0}"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21.03.2015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ru-RU" smtClean="0"/>
              <a:t>Образец текста</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21.03.2015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21.03.2015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21.03.2015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21.03.2015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21.03.2015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B19B0651-EE4F-4900-A07F-96A6BFA9D0F0}" type="slidenum">
              <a:rPr lang="ru-RU" smtClean="0"/>
              <a:t>‹#›</a:t>
            </a:fld>
            <a:endParaRPr lang="ru-RU"/>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ru-RU" smtClean="0"/>
              <a:t>Образец заголовка</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B4C71EC6-210F-42DE-9C53-41977AD35B3D}" type="datetimeFigureOut">
              <a:rPr lang="ru-RU" smtClean="0"/>
              <a:t>21.03.2015</a:t>
            </a:fld>
            <a:endParaRPr lang="ru-RU"/>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ru-RU"/>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B19B0651-EE4F-4900-A07F-96A6BFA9D0F0}" type="slidenum">
              <a:rPr lang="ru-RU" smtClean="0"/>
              <a:t>‹#›</a:t>
            </a:fld>
            <a:endParaRPr lang="ru-RU"/>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165" r:id="rId1"/>
    <p:sldLayoutId id="2147484166" r:id="rId2"/>
    <p:sldLayoutId id="2147484167" r:id="rId3"/>
    <p:sldLayoutId id="2147484168" r:id="rId4"/>
    <p:sldLayoutId id="2147484169" r:id="rId5"/>
    <p:sldLayoutId id="2147484170" r:id="rId6"/>
    <p:sldLayoutId id="2147484171" r:id="rId7"/>
    <p:sldLayoutId id="2147484172" r:id="rId8"/>
    <p:sldLayoutId id="2147484173" r:id="rId9"/>
    <p:sldLayoutId id="2147484174" r:id="rId10"/>
    <p:sldLayoutId id="2147484175" r:id="rId11"/>
  </p:sldLayoutIdLst>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28092" y="476672"/>
            <a:ext cx="7543800" cy="2376264"/>
          </a:xfrm>
        </p:spPr>
        <p:txBody>
          <a:bodyPr>
            <a:noAutofit/>
          </a:bodyPr>
          <a:lstStyle/>
          <a:p>
            <a:pPr algn="ctr"/>
            <a:r>
              <a:rPr lang="ru-RU" sz="4800" b="1" dirty="0">
                <a:solidFill>
                  <a:srgbClr val="FF0000"/>
                </a:solidFill>
              </a:rPr>
              <a:t> </a:t>
            </a:r>
            <a:r>
              <a:rPr lang="ru-RU" sz="4800" dirty="0">
                <a:solidFill>
                  <a:srgbClr val="FF0000"/>
                </a:solidFill>
              </a:rPr>
              <a:t/>
            </a:r>
            <a:br>
              <a:rPr lang="ru-RU" sz="4800" dirty="0">
                <a:solidFill>
                  <a:srgbClr val="FF0000"/>
                </a:solidFill>
              </a:rPr>
            </a:br>
            <a:r>
              <a:rPr lang="ru-RU" sz="3200" b="1" dirty="0">
                <a:solidFill>
                  <a:srgbClr val="FF0000"/>
                </a:solidFill>
                <a:latin typeface="Arial Black" pitchFamily="34" charset="0"/>
              </a:rPr>
              <a:t>Урок английского языка “</a:t>
            </a:r>
            <a:r>
              <a:rPr lang="en-US" sz="3200" b="1" dirty="0">
                <a:solidFill>
                  <a:srgbClr val="FF0000"/>
                </a:solidFill>
                <a:latin typeface="Arial Black" pitchFamily="34" charset="0"/>
              </a:rPr>
              <a:t>Young Heroine</a:t>
            </a:r>
            <a:r>
              <a:rPr lang="ru-RU" sz="3200" b="1" dirty="0">
                <a:solidFill>
                  <a:srgbClr val="FF0000"/>
                </a:solidFill>
                <a:latin typeface="Arial Black" pitchFamily="34" charset="0"/>
              </a:rPr>
              <a:t> ”</a:t>
            </a:r>
            <a:r>
              <a:rPr lang="ru-RU" sz="3200" dirty="0">
                <a:solidFill>
                  <a:srgbClr val="FF0000"/>
                </a:solidFill>
                <a:latin typeface="Arial Black" pitchFamily="34" charset="0"/>
              </a:rPr>
              <a:t/>
            </a:r>
            <a:br>
              <a:rPr lang="ru-RU" sz="3200" dirty="0">
                <a:solidFill>
                  <a:srgbClr val="FF0000"/>
                </a:solidFill>
                <a:latin typeface="Arial Black" pitchFamily="34" charset="0"/>
              </a:rPr>
            </a:br>
            <a:r>
              <a:rPr lang="ru-RU" sz="3200" b="1" dirty="0">
                <a:solidFill>
                  <a:srgbClr val="FF0000"/>
                </a:solidFill>
                <a:latin typeface="Arial Black" pitchFamily="34" charset="0"/>
              </a:rPr>
              <a:t>в 8 классе, </a:t>
            </a:r>
            <a:r>
              <a:rPr lang="ru-RU" sz="3200" dirty="0">
                <a:solidFill>
                  <a:srgbClr val="FF0000"/>
                </a:solidFill>
                <a:latin typeface="Arial Black" pitchFamily="34" charset="0"/>
              </a:rPr>
              <a:t/>
            </a:r>
            <a:br>
              <a:rPr lang="ru-RU" sz="3200" dirty="0">
                <a:solidFill>
                  <a:srgbClr val="FF0000"/>
                </a:solidFill>
                <a:latin typeface="Arial Black" pitchFamily="34" charset="0"/>
              </a:rPr>
            </a:br>
            <a:r>
              <a:rPr lang="ru-RU" sz="3200" b="1" dirty="0">
                <a:solidFill>
                  <a:srgbClr val="FF0000"/>
                </a:solidFill>
                <a:latin typeface="Arial Black" pitchFamily="34" charset="0"/>
              </a:rPr>
              <a:t>посвященный </a:t>
            </a:r>
            <a:r>
              <a:rPr lang="ru-RU" sz="3200" b="1" dirty="0" smtClean="0">
                <a:solidFill>
                  <a:srgbClr val="FF0000"/>
                </a:solidFill>
                <a:latin typeface="Arial Black" pitchFamily="34" charset="0"/>
              </a:rPr>
              <a:t>70 - </a:t>
            </a:r>
            <a:r>
              <a:rPr lang="ru-RU" sz="3200" b="1" dirty="0" err="1" smtClean="0">
                <a:solidFill>
                  <a:srgbClr val="FF0000"/>
                </a:solidFill>
                <a:latin typeface="Arial Black" pitchFamily="34" charset="0"/>
              </a:rPr>
              <a:t>летию</a:t>
            </a:r>
            <a:r>
              <a:rPr lang="ru-RU" sz="3200" b="1" dirty="0" smtClean="0">
                <a:solidFill>
                  <a:srgbClr val="FF0000"/>
                </a:solidFill>
                <a:latin typeface="Arial Black" pitchFamily="34" charset="0"/>
              </a:rPr>
              <a:t>  </a:t>
            </a:r>
            <a:r>
              <a:rPr lang="ru-RU" sz="3200" b="1" dirty="0">
                <a:solidFill>
                  <a:srgbClr val="FF0000"/>
                </a:solidFill>
                <a:latin typeface="Arial Black" pitchFamily="34" charset="0"/>
              </a:rPr>
              <a:t>Победы </a:t>
            </a:r>
            <a:endParaRPr lang="ru-RU" sz="4800" dirty="0">
              <a:solidFill>
                <a:srgbClr val="FF0000"/>
              </a:solidFill>
              <a:latin typeface="Arial Black" pitchFamily="34" charset="0"/>
            </a:endParaRPr>
          </a:p>
        </p:txBody>
      </p:sp>
      <p:sp>
        <p:nvSpPr>
          <p:cNvPr id="3" name="Подзаголовок 2"/>
          <p:cNvSpPr>
            <a:spLocks noGrp="1"/>
          </p:cNvSpPr>
          <p:nvPr>
            <p:ph type="subTitle" idx="1"/>
          </p:nvPr>
        </p:nvSpPr>
        <p:spPr>
          <a:xfrm>
            <a:off x="426905" y="4194212"/>
            <a:ext cx="3857063" cy="2403140"/>
          </a:xfrm>
        </p:spPr>
        <p:txBody>
          <a:bodyPr>
            <a:noAutofit/>
          </a:bodyPr>
          <a:lstStyle/>
          <a:p>
            <a:r>
              <a:rPr lang="ru-RU" sz="1600" b="1" dirty="0" smtClean="0">
                <a:solidFill>
                  <a:srgbClr val="FF0000"/>
                </a:solidFill>
              </a:rPr>
              <a:t>МОРОЗОВА ДАРЬЯ СЕРГЕЕВНА, </a:t>
            </a:r>
            <a:endParaRPr lang="ru-RU" sz="1600" b="1" dirty="0">
              <a:solidFill>
                <a:srgbClr val="FF0000"/>
              </a:solidFill>
            </a:endParaRPr>
          </a:p>
          <a:p>
            <a:r>
              <a:rPr lang="ru-RU" sz="1600" b="1" dirty="0">
                <a:solidFill>
                  <a:srgbClr val="FF0000"/>
                </a:solidFill>
              </a:rPr>
              <a:t>учитель </a:t>
            </a:r>
            <a:r>
              <a:rPr lang="ru-RU" sz="1600" b="1" dirty="0" smtClean="0">
                <a:solidFill>
                  <a:srgbClr val="FF0000"/>
                </a:solidFill>
              </a:rPr>
              <a:t>АНГЛИЙСКОГО ЯЗЫКА </a:t>
            </a:r>
            <a:endParaRPr lang="ru-RU" sz="1600" b="1" dirty="0">
              <a:solidFill>
                <a:srgbClr val="FF0000"/>
              </a:solidFill>
            </a:endParaRPr>
          </a:p>
          <a:p>
            <a:r>
              <a:rPr lang="ru-RU" sz="1600" b="1" dirty="0" smtClean="0">
                <a:solidFill>
                  <a:srgbClr val="FF0000"/>
                </a:solidFill>
              </a:rPr>
              <a:t>МБОУ СОШ №16</a:t>
            </a:r>
            <a:endParaRPr lang="ru-RU" sz="1600" b="1" dirty="0">
              <a:solidFill>
                <a:srgbClr val="FF0000"/>
              </a:solidFill>
            </a:endParaRPr>
          </a:p>
          <a:p>
            <a:r>
              <a:rPr lang="ru-RU" sz="1600" b="1" dirty="0" smtClean="0">
                <a:solidFill>
                  <a:srgbClr val="FF0000"/>
                </a:solidFill>
              </a:rPr>
              <a:t>СТ. ИЛЬИНСКОЙ НОВОПОКРОВСКОГО РАЙОНА</a:t>
            </a:r>
            <a:endParaRPr lang="ru-RU" sz="1600" b="1" dirty="0">
              <a:solidFill>
                <a:srgbClr val="FF0000"/>
              </a:solidFill>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920" y="4732107"/>
            <a:ext cx="3362126" cy="199045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36577" y="2924944"/>
            <a:ext cx="2844778" cy="1944216"/>
          </a:xfrm>
          <a:prstGeom prst="rect">
            <a:avLst/>
          </a:prstGeom>
          <a:solidFill>
            <a:srgbClr val="EDEDED"/>
          </a:solidFill>
          <a:ln w="88920">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41344935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718"/>
            <a:ext cx="7931224" cy="3276282"/>
          </a:xfrm>
        </p:spPr>
        <p:txBody>
          <a:bodyPr>
            <a:noAutofit/>
          </a:bodyPr>
          <a:lstStyle/>
          <a:p>
            <a:pPr algn="ctr"/>
            <a:r>
              <a:rPr lang="ru-RU" sz="2000" b="1" dirty="0">
                <a:latin typeface="Times New Roman" pitchFamily="18" charset="0"/>
                <a:cs typeface="Times New Roman" pitchFamily="18" charset="0"/>
              </a:rPr>
              <a:t> </a:t>
            </a:r>
            <a:r>
              <a:rPr lang="en-US" sz="2000" b="1" dirty="0">
                <a:solidFill>
                  <a:schemeClr val="tx1">
                    <a:lumMod val="95000"/>
                    <a:lumOff val="5000"/>
                  </a:schemeClr>
                </a:solidFill>
                <a:latin typeface="Times New Roman" pitchFamily="18" charset="0"/>
                <a:cs typeface="Times New Roman" pitchFamily="18" charset="0"/>
              </a:rPr>
              <a:t>At 4 a.m. on June 22, 1941 fascist Germany invaded the USSR without the declaration of war. Hitler boasted that he would smash the Soviet Union in 5-6 weeks. But his plan didn’t realize. Our people heroically defended their Motherland for 1418 days and nights. This war finished with the victory of the USSR on May 9, 1945. This year we’ll celebrate the 70</a:t>
            </a:r>
            <a:r>
              <a:rPr lang="en-US" sz="2000" b="1" baseline="30000" dirty="0">
                <a:solidFill>
                  <a:schemeClr val="tx1">
                    <a:lumMod val="95000"/>
                    <a:lumOff val="5000"/>
                  </a:schemeClr>
                </a:solidFill>
                <a:latin typeface="Times New Roman" pitchFamily="18" charset="0"/>
                <a:cs typeface="Times New Roman" pitchFamily="18" charset="0"/>
              </a:rPr>
              <a:t>th</a:t>
            </a:r>
            <a:r>
              <a:rPr lang="en-US" sz="2000" b="1" dirty="0">
                <a:solidFill>
                  <a:schemeClr val="tx1">
                    <a:lumMod val="95000"/>
                    <a:lumOff val="5000"/>
                  </a:schemeClr>
                </a:solidFill>
                <a:latin typeface="Times New Roman" pitchFamily="18" charset="0"/>
                <a:cs typeface="Times New Roman" pitchFamily="18" charset="0"/>
              </a:rPr>
              <a:t> anniversary of this Great Victory. Now we are going to speak about the deeds of our people during the Great Patriotic War.</a:t>
            </a:r>
            <a:endParaRPr lang="ru-RU" sz="2000" b="1" dirty="0">
              <a:solidFill>
                <a:schemeClr val="tx1">
                  <a:lumMod val="95000"/>
                  <a:lumOff val="5000"/>
                </a:schemeClr>
              </a:solidFill>
              <a:latin typeface="Times New Roman" pitchFamily="18" charset="0"/>
              <a:cs typeface="Times New Roman" pitchFamily="18" charset="0"/>
            </a:endParaRPr>
          </a:p>
        </p:txBody>
      </p:sp>
      <p:pic>
        <p:nvPicPr>
          <p:cNvPr id="4" name="Picture 16"/>
          <p:cNvPicPr>
            <a:picLocks noChangeAspect="1" noChangeArrowheads="1"/>
          </p:cNvPicPr>
          <p:nvPr/>
        </p:nvPicPr>
        <p:blipFill>
          <a:blip r:embed="rId2" cstate="print">
            <a:extLst>
              <a:ext uri="{28A0092B-C50C-407E-A947-70E740481C1C}">
                <a14:useLocalDpi xmlns:a14="http://schemas.microsoft.com/office/drawing/2010/main" val="0"/>
              </a:ext>
            </a:extLst>
          </a:blip>
          <a:srcRect l="4192" t="7582" r="9265" b="8534"/>
          <a:stretch>
            <a:fillRect/>
          </a:stretch>
        </p:blipFill>
        <p:spPr bwMode="auto">
          <a:xfrm>
            <a:off x="251520" y="3284984"/>
            <a:ext cx="2880320" cy="331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5"/>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l="-1350" t="10638" r="3023" b="5948"/>
          <a:stretch>
            <a:fillRect/>
          </a:stretch>
        </p:blipFill>
        <p:spPr bwMode="auto">
          <a:xfrm>
            <a:off x="4499992" y="3645024"/>
            <a:ext cx="4332929" cy="29562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45007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718"/>
            <a:ext cx="8147248" cy="6012586"/>
          </a:xfrm>
        </p:spPr>
        <p:txBody>
          <a:bodyPr>
            <a:noAutofit/>
          </a:bodyPr>
          <a:lstStyle/>
          <a:p>
            <a:pPr algn="ctr"/>
            <a:r>
              <a:rPr lang="en-US" sz="1400" b="1" dirty="0"/>
              <a:t>ROMASHKA</a:t>
            </a:r>
            <a:r>
              <a:rPr lang="ru-RU" sz="1400" dirty="0"/>
              <a:t/>
            </a:r>
            <a:br>
              <a:rPr lang="ru-RU" sz="1400" dirty="0"/>
            </a:br>
            <a:r>
              <a:rPr lang="en-US" sz="1400" dirty="0"/>
              <a:t>    </a:t>
            </a:r>
            <a:r>
              <a:rPr lang="en-US" sz="1400" dirty="0">
                <a:solidFill>
                  <a:schemeClr val="accent5">
                    <a:lumMod val="50000"/>
                  </a:schemeClr>
                </a:solidFill>
              </a:rPr>
              <a:t>Before the war </a:t>
            </a:r>
            <a:r>
              <a:rPr lang="en-US" sz="1400" dirty="0" err="1" smtClean="0">
                <a:solidFill>
                  <a:schemeClr val="accent5">
                    <a:lumMod val="50000"/>
                  </a:schemeClr>
                </a:solidFill>
              </a:rPr>
              <a:t>Zina</a:t>
            </a:r>
            <a:r>
              <a:rPr lang="en-US" sz="1400" dirty="0">
                <a:solidFill>
                  <a:schemeClr val="accent5">
                    <a:lumMod val="50000"/>
                  </a:schemeClr>
                </a:solidFill>
              </a:rPr>
              <a:t>, or </a:t>
            </a:r>
            <a:r>
              <a:rPr lang="en-US" sz="1400" dirty="0" err="1">
                <a:solidFill>
                  <a:schemeClr val="accent5">
                    <a:lumMod val="50000"/>
                  </a:schemeClr>
                </a:solidFill>
              </a:rPr>
              <a:t>Romashka</a:t>
            </a:r>
            <a:r>
              <a:rPr lang="en-US" sz="1400" dirty="0">
                <a:solidFill>
                  <a:schemeClr val="accent5">
                    <a:lumMod val="50000"/>
                  </a:schemeClr>
                </a:solidFill>
              </a:rPr>
              <a:t>, as the partisans called her, was a school girl. She lived in Leningrad. (p.1)</a:t>
            </a:r>
            <a:r>
              <a:rPr lang="ru-RU" sz="1400" dirty="0">
                <a:solidFill>
                  <a:schemeClr val="accent5">
                    <a:lumMod val="50000"/>
                  </a:schemeClr>
                </a:solidFill>
              </a:rPr>
              <a:t/>
            </a:r>
            <a:br>
              <a:rPr lang="ru-RU" sz="1400" dirty="0">
                <a:solidFill>
                  <a:schemeClr val="accent5">
                    <a:lumMod val="50000"/>
                  </a:schemeClr>
                </a:solidFill>
              </a:rPr>
            </a:br>
            <a:r>
              <a:rPr lang="en-US" sz="1400" dirty="0">
                <a:solidFill>
                  <a:schemeClr val="accent5">
                    <a:lumMod val="50000"/>
                  </a:schemeClr>
                </a:solidFill>
              </a:rPr>
              <a:t>    When the summer holidays of 1941 came, </a:t>
            </a:r>
            <a:r>
              <a:rPr lang="en-US" sz="1400" dirty="0" err="1">
                <a:solidFill>
                  <a:schemeClr val="accent5">
                    <a:lumMod val="50000"/>
                  </a:schemeClr>
                </a:solidFill>
              </a:rPr>
              <a:t>Zina</a:t>
            </a:r>
            <a:r>
              <a:rPr lang="en-US" sz="1400" dirty="0">
                <a:solidFill>
                  <a:schemeClr val="accent5">
                    <a:lumMod val="50000"/>
                  </a:schemeClr>
                </a:solidFill>
              </a:rPr>
              <a:t>, who was 14 years old at that time, went together with her younger sister to a village near Vitebsk, to their grandmother. The war broke out. </a:t>
            </a:r>
            <a:r>
              <a:rPr lang="en-US" sz="1400" dirty="0" err="1">
                <a:solidFill>
                  <a:schemeClr val="accent5">
                    <a:lumMod val="50000"/>
                  </a:schemeClr>
                </a:solidFill>
              </a:rPr>
              <a:t>Zina</a:t>
            </a:r>
            <a:r>
              <a:rPr lang="en-US" sz="1400" dirty="0">
                <a:solidFill>
                  <a:schemeClr val="accent5">
                    <a:lumMod val="50000"/>
                  </a:schemeClr>
                </a:solidFill>
              </a:rPr>
              <a:t> and her sister could not come back to Leningrad. They stayed in the village. </a:t>
            </a:r>
            <a:r>
              <a:rPr lang="en-US" sz="1400" dirty="0" err="1">
                <a:solidFill>
                  <a:schemeClr val="accent5">
                    <a:lumMod val="50000"/>
                  </a:schemeClr>
                </a:solidFill>
              </a:rPr>
              <a:t>Zina</a:t>
            </a:r>
            <a:r>
              <a:rPr lang="en-US" sz="1400" dirty="0">
                <a:solidFill>
                  <a:schemeClr val="accent5">
                    <a:lumMod val="50000"/>
                  </a:schemeClr>
                </a:solidFill>
              </a:rPr>
              <a:t> decided to do all she could to help her people. Soon she joined a partisan unit. (p. 2) </a:t>
            </a:r>
            <a:r>
              <a:rPr lang="en-US" sz="1400" dirty="0" err="1">
                <a:solidFill>
                  <a:schemeClr val="accent5">
                    <a:lumMod val="50000"/>
                  </a:schemeClr>
                </a:solidFill>
              </a:rPr>
              <a:t>Zina</a:t>
            </a:r>
            <a:r>
              <a:rPr lang="en-US" sz="1400" dirty="0">
                <a:solidFill>
                  <a:schemeClr val="accent5">
                    <a:lumMod val="50000"/>
                  </a:schemeClr>
                </a:solidFill>
              </a:rPr>
              <a:t> was very brave girl. She spread leaflets among the villagers, she told them about the heroic fight near Moscow. (p.3)</a:t>
            </a:r>
            <a:r>
              <a:rPr lang="ru-RU" sz="1400" dirty="0">
                <a:solidFill>
                  <a:schemeClr val="accent5">
                    <a:lumMod val="50000"/>
                  </a:schemeClr>
                </a:solidFill>
              </a:rPr>
              <a:t/>
            </a:r>
            <a:br>
              <a:rPr lang="ru-RU" sz="1400" dirty="0">
                <a:solidFill>
                  <a:schemeClr val="accent5">
                    <a:lumMod val="50000"/>
                  </a:schemeClr>
                </a:solidFill>
              </a:rPr>
            </a:br>
            <a:r>
              <a:rPr lang="en-US" sz="1400" dirty="0">
                <a:solidFill>
                  <a:schemeClr val="accent5">
                    <a:lumMod val="50000"/>
                  </a:schemeClr>
                </a:solidFill>
              </a:rPr>
              <a:t>    In 1942 the partisans destroyed the railways and bridges of the enemy and </a:t>
            </a:r>
            <a:r>
              <a:rPr lang="en-US" sz="1400" dirty="0" err="1">
                <a:solidFill>
                  <a:schemeClr val="accent5">
                    <a:lumMod val="50000"/>
                  </a:schemeClr>
                </a:solidFill>
              </a:rPr>
              <a:t>Zina</a:t>
            </a:r>
            <a:r>
              <a:rPr lang="en-US" sz="1400" dirty="0">
                <a:solidFill>
                  <a:schemeClr val="accent5">
                    <a:lumMod val="50000"/>
                  </a:schemeClr>
                </a:solidFill>
              </a:rPr>
              <a:t> took part in it too. She learned to shoot very well.</a:t>
            </a:r>
            <a:r>
              <a:rPr lang="ru-RU" sz="1400" dirty="0">
                <a:solidFill>
                  <a:schemeClr val="accent5">
                    <a:lumMod val="50000"/>
                  </a:schemeClr>
                </a:solidFill>
              </a:rPr>
              <a:t/>
            </a:r>
            <a:br>
              <a:rPr lang="ru-RU" sz="1400" dirty="0">
                <a:solidFill>
                  <a:schemeClr val="accent5">
                    <a:lumMod val="50000"/>
                  </a:schemeClr>
                </a:solidFill>
              </a:rPr>
            </a:br>
            <a:r>
              <a:rPr lang="en-US" sz="1400" dirty="0">
                <a:solidFill>
                  <a:schemeClr val="accent5">
                    <a:lumMod val="50000"/>
                  </a:schemeClr>
                </a:solidFill>
              </a:rPr>
              <a:t>    The fascist officers were looking for the partisans. In 1943 they caught some partisans. </a:t>
            </a:r>
            <a:r>
              <a:rPr lang="en-US" sz="1400" dirty="0" err="1">
                <a:solidFill>
                  <a:schemeClr val="accent5">
                    <a:lumMod val="50000"/>
                  </a:schemeClr>
                </a:solidFill>
              </a:rPr>
              <a:t>Zina</a:t>
            </a:r>
            <a:r>
              <a:rPr lang="en-US" sz="1400" dirty="0">
                <a:solidFill>
                  <a:schemeClr val="accent5">
                    <a:lumMod val="50000"/>
                  </a:schemeClr>
                </a:solidFill>
              </a:rPr>
              <a:t> was among them. They beat her, but she didn’t say anything.</a:t>
            </a:r>
            <a:r>
              <a:rPr lang="ru-RU" sz="1400" dirty="0">
                <a:solidFill>
                  <a:schemeClr val="accent5">
                    <a:lumMod val="50000"/>
                  </a:schemeClr>
                </a:solidFill>
              </a:rPr>
              <a:t/>
            </a:r>
            <a:br>
              <a:rPr lang="ru-RU" sz="1400" dirty="0">
                <a:solidFill>
                  <a:schemeClr val="accent5">
                    <a:lumMod val="50000"/>
                  </a:schemeClr>
                </a:solidFill>
              </a:rPr>
            </a:br>
            <a:r>
              <a:rPr lang="en-US" sz="1400" dirty="0">
                <a:solidFill>
                  <a:schemeClr val="accent5">
                    <a:lumMod val="50000"/>
                  </a:schemeClr>
                </a:solidFill>
              </a:rPr>
              <a:t>    “Where are the partisans?” shouted the officer. </a:t>
            </a:r>
            <a:r>
              <a:rPr lang="en-US" sz="1400" dirty="0" err="1">
                <a:solidFill>
                  <a:schemeClr val="accent5">
                    <a:lumMod val="50000"/>
                  </a:schemeClr>
                </a:solidFill>
              </a:rPr>
              <a:t>Zina</a:t>
            </a:r>
            <a:r>
              <a:rPr lang="en-US" sz="1400" dirty="0">
                <a:solidFill>
                  <a:schemeClr val="accent5">
                    <a:lumMod val="50000"/>
                  </a:schemeClr>
                </a:solidFill>
              </a:rPr>
              <a:t> did not say a word. Again they beat her bitterly and again the officer shouted: “Where are the partisans?” </a:t>
            </a:r>
            <a:r>
              <a:rPr lang="ru-RU" sz="1400" dirty="0">
                <a:solidFill>
                  <a:schemeClr val="accent5">
                    <a:lumMod val="50000"/>
                  </a:schemeClr>
                </a:solidFill>
              </a:rPr>
              <a:t/>
            </a:r>
            <a:br>
              <a:rPr lang="ru-RU" sz="1400" dirty="0">
                <a:solidFill>
                  <a:schemeClr val="accent5">
                    <a:lumMod val="50000"/>
                  </a:schemeClr>
                </a:solidFill>
              </a:rPr>
            </a:br>
            <a:r>
              <a:rPr lang="en-US" sz="1400" dirty="0">
                <a:solidFill>
                  <a:schemeClr val="accent5">
                    <a:lumMod val="50000"/>
                  </a:schemeClr>
                </a:solidFill>
              </a:rPr>
              <a:t>  </a:t>
            </a:r>
            <a:r>
              <a:rPr lang="en-US" sz="1400" dirty="0" err="1">
                <a:solidFill>
                  <a:schemeClr val="accent5">
                    <a:lumMod val="50000"/>
                  </a:schemeClr>
                </a:solidFill>
              </a:rPr>
              <a:t>Zina</a:t>
            </a:r>
            <a:r>
              <a:rPr lang="en-US" sz="1400" dirty="0">
                <a:solidFill>
                  <a:schemeClr val="accent5">
                    <a:lumMod val="50000"/>
                  </a:schemeClr>
                </a:solidFill>
              </a:rPr>
              <a:t> was looking into the officer’s face, but she said nothing.</a:t>
            </a:r>
            <a:r>
              <a:rPr lang="ru-RU" sz="1400" dirty="0">
                <a:solidFill>
                  <a:schemeClr val="accent5">
                    <a:lumMod val="50000"/>
                  </a:schemeClr>
                </a:solidFill>
              </a:rPr>
              <a:t/>
            </a:r>
            <a:br>
              <a:rPr lang="ru-RU" sz="1400" dirty="0">
                <a:solidFill>
                  <a:schemeClr val="accent5">
                    <a:lumMod val="50000"/>
                  </a:schemeClr>
                </a:solidFill>
              </a:rPr>
            </a:br>
            <a:r>
              <a:rPr lang="en-US" sz="1400" dirty="0">
                <a:solidFill>
                  <a:schemeClr val="accent5">
                    <a:lumMod val="50000"/>
                  </a:schemeClr>
                </a:solidFill>
              </a:rPr>
              <a:t>  Suddenly </a:t>
            </a:r>
            <a:r>
              <a:rPr lang="en-US" sz="1400" dirty="0" err="1">
                <a:solidFill>
                  <a:schemeClr val="accent5">
                    <a:lumMod val="50000"/>
                  </a:schemeClr>
                </a:solidFill>
              </a:rPr>
              <a:t>Zina</a:t>
            </a:r>
            <a:r>
              <a:rPr lang="en-US" sz="1400" dirty="0">
                <a:solidFill>
                  <a:schemeClr val="accent5">
                    <a:lumMod val="50000"/>
                  </a:schemeClr>
                </a:solidFill>
              </a:rPr>
              <a:t> saw a revolver on officer’s table. (p.4) She quickly took it up and shot the officer. (p.5) Then she jumped out into the yard and ran across the garden to the river that was near the house. She was a good swimmer and she hoped to swim across the river to the other bank where she knew the partisans were. But the fascist soldiers were running after her. They caught her at the river.</a:t>
            </a:r>
            <a:r>
              <a:rPr lang="ru-RU" sz="1400" dirty="0">
                <a:solidFill>
                  <a:schemeClr val="accent5">
                    <a:lumMod val="50000"/>
                  </a:schemeClr>
                </a:solidFill>
              </a:rPr>
              <a:t/>
            </a:r>
            <a:br>
              <a:rPr lang="ru-RU" sz="1400" dirty="0">
                <a:solidFill>
                  <a:schemeClr val="accent5">
                    <a:lumMod val="50000"/>
                  </a:schemeClr>
                </a:solidFill>
              </a:rPr>
            </a:br>
            <a:r>
              <a:rPr lang="en-US" sz="1400" dirty="0">
                <a:solidFill>
                  <a:schemeClr val="accent5">
                    <a:lumMod val="50000"/>
                  </a:schemeClr>
                </a:solidFill>
              </a:rPr>
              <a:t>The young partisan perished but did not surrender. She died for the happiness of the people. (p.6)</a:t>
            </a:r>
            <a:r>
              <a:rPr lang="ru-RU" sz="1400" dirty="0">
                <a:solidFill>
                  <a:schemeClr val="accent5">
                    <a:lumMod val="50000"/>
                  </a:schemeClr>
                </a:solidFill>
              </a:rPr>
              <a:t/>
            </a:r>
            <a:br>
              <a:rPr lang="ru-RU" sz="1400" dirty="0">
                <a:solidFill>
                  <a:schemeClr val="accent5">
                    <a:lumMod val="50000"/>
                  </a:schemeClr>
                </a:solidFill>
              </a:rPr>
            </a:br>
            <a:r>
              <a:rPr lang="en-US" sz="1400" dirty="0">
                <a:solidFill>
                  <a:schemeClr val="accent5">
                    <a:lumMod val="50000"/>
                  </a:schemeClr>
                </a:solidFill>
              </a:rPr>
              <a:t>Now one of the streets in St. </a:t>
            </a:r>
            <a:r>
              <a:rPr lang="en-US" sz="1400" dirty="0" err="1">
                <a:solidFill>
                  <a:schemeClr val="accent5">
                    <a:lumMod val="50000"/>
                  </a:schemeClr>
                </a:solidFill>
              </a:rPr>
              <a:t>Petersburgh</a:t>
            </a:r>
            <a:r>
              <a:rPr lang="en-US" sz="1400" dirty="0">
                <a:solidFill>
                  <a:schemeClr val="accent5">
                    <a:lumMod val="50000"/>
                  </a:schemeClr>
                </a:solidFill>
              </a:rPr>
              <a:t> is named after her. </a:t>
            </a:r>
            <a:endParaRPr lang="ru-RU" sz="1400" dirty="0">
              <a:solidFill>
                <a:schemeClr val="accent5">
                  <a:lumMod val="50000"/>
                </a:schemeClr>
              </a:solidFill>
            </a:endParaRPr>
          </a:p>
        </p:txBody>
      </p:sp>
      <p:sp>
        <p:nvSpPr>
          <p:cNvPr id="3" name="Объект 2"/>
          <p:cNvSpPr>
            <a:spLocks noGrp="1"/>
          </p:cNvSpPr>
          <p:nvPr>
            <p:ph idx="1"/>
          </p:nvPr>
        </p:nvSpPr>
        <p:spPr>
          <a:xfrm>
            <a:off x="107504" y="1988840"/>
            <a:ext cx="8712968" cy="5040560"/>
          </a:xfrm>
        </p:spPr>
        <p:txBody>
          <a:bodyPr/>
          <a:lstStyle/>
          <a:p>
            <a:endParaRPr lang="ru-RU" dirty="0"/>
          </a:p>
        </p:txBody>
      </p:sp>
    </p:spTree>
    <p:extLst>
      <p:ext uri="{BB962C8B-B14F-4D97-AF65-F5344CB8AC3E}">
        <p14:creationId xmlns:p14="http://schemas.microsoft.com/office/powerpoint/2010/main" val="24160305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1026" name="Picture 2" descr="C:\Users\Дарья\AppData\Local\Temp\HZ$D.487.1343\Зина_Портнова 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6423"/>
            <a:ext cx="6826125" cy="6597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86296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endParaRPr lang="ru-RU" dirty="0"/>
          </a:p>
        </p:txBody>
      </p:sp>
      <p:pic>
        <p:nvPicPr>
          <p:cNvPr id="2050" name="Picture 2" descr="C:\Users\Дарья\AppData\Local\Temp\HZ$D.487.1348\Зина Портнова 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74304" y="404664"/>
            <a:ext cx="3243280" cy="2592288"/>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Дарья\AppData\Local\Temp\HZ$D.487.1349\Зина Портнова 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02438" y="3232866"/>
            <a:ext cx="3587012" cy="336513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Дарья\AppData\Local\Temp\HZ$D.487.1350\Зина Портнова 5.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268718"/>
            <a:ext cx="4536504" cy="59991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57595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219256" cy="1512168"/>
          </a:xfrm>
        </p:spPr>
        <p:txBody>
          <a:bodyPr>
            <a:normAutofit fontScale="90000"/>
          </a:bodyPr>
          <a:lstStyle/>
          <a:p>
            <a:pPr algn="ctr"/>
            <a:r>
              <a:rPr lang="en-US" sz="3100" i="1" dirty="0">
                <a:solidFill>
                  <a:schemeClr val="accent3">
                    <a:lumMod val="50000"/>
                  </a:schemeClr>
                </a:solidFill>
              </a:rPr>
              <a:t>Fill in the words: war, peace, Patriotic, memory, heroes, </a:t>
            </a:r>
            <a:r>
              <a:rPr lang="en-US" sz="3100" i="1" dirty="0" err="1">
                <a:solidFill>
                  <a:schemeClr val="accent3">
                    <a:lumMod val="50000"/>
                  </a:schemeClr>
                </a:solidFill>
              </a:rPr>
              <a:t>honour</a:t>
            </a:r>
            <a:r>
              <a:rPr lang="en-US" sz="3100" i="1" dirty="0">
                <a:solidFill>
                  <a:schemeClr val="accent3">
                    <a:lumMod val="50000"/>
                  </a:schemeClr>
                </a:solidFill>
              </a:rPr>
              <a:t>.</a:t>
            </a:r>
            <a:r>
              <a:rPr lang="ru-RU" dirty="0"/>
              <a:t/>
            </a:r>
            <a:br>
              <a:rPr lang="ru-RU" dirty="0"/>
            </a:br>
            <a:endParaRPr lang="ru-RU" dirty="0"/>
          </a:p>
        </p:txBody>
      </p:sp>
      <p:sp>
        <p:nvSpPr>
          <p:cNvPr id="3" name="Объект 2"/>
          <p:cNvSpPr>
            <a:spLocks noGrp="1"/>
          </p:cNvSpPr>
          <p:nvPr>
            <p:ph idx="1"/>
          </p:nvPr>
        </p:nvSpPr>
        <p:spPr>
          <a:xfrm>
            <a:off x="0" y="1484784"/>
            <a:ext cx="4932040" cy="5122540"/>
          </a:xfrm>
        </p:spPr>
        <p:txBody>
          <a:bodyPr>
            <a:normAutofit/>
          </a:bodyPr>
          <a:lstStyle/>
          <a:p>
            <a:r>
              <a:rPr lang="en-US" dirty="0"/>
              <a:t> </a:t>
            </a:r>
            <a:endParaRPr lang="ru-RU" dirty="0"/>
          </a:p>
          <a:p>
            <a:pPr algn="ctr"/>
            <a:r>
              <a:rPr lang="en-US" dirty="0"/>
              <a:t>1. The Great … War began in 1941. It was over in 1945. 2. People all over the world were happy when the … was over. 3. The people of the whole world are against war, they want … 4. A lot of Soviet people became real … during the Great Patriotic War. 5. We shall never forget the names of the war heroes, they will live in our … for ever. 6. As a tradition Russian people go to the memorials and monuments to … the memory of the war heroes on Victory Day</a:t>
            </a:r>
            <a:r>
              <a:rPr lang="en-US" dirty="0" smtClean="0"/>
              <a:t>.</a:t>
            </a:r>
            <a:endParaRPr lang="ru-RU" dirty="0"/>
          </a:p>
          <a:p>
            <a:endParaRPr lang="ru-RU" dirty="0"/>
          </a:p>
        </p:txBody>
      </p:sp>
      <p:pic>
        <p:nvPicPr>
          <p:cNvPr id="4" name="Picture 2" descr="Сестрица."/>
          <p:cNvPicPr>
            <a:picLocks noChangeAspect="1" noChangeArrowheads="1"/>
          </p:cNvPicPr>
          <p:nvPr/>
        </p:nvPicPr>
        <p:blipFill>
          <a:blip r:embed="rId2"/>
          <a:srcRect/>
          <a:stretch>
            <a:fillRect/>
          </a:stretch>
        </p:blipFill>
        <p:spPr bwMode="auto">
          <a:xfrm>
            <a:off x="5148065" y="1700808"/>
            <a:ext cx="3600400" cy="47625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5796855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457200" y="1340768"/>
            <a:ext cx="4978896" cy="5184576"/>
          </a:xfrm>
        </p:spPr>
        <p:txBody>
          <a:bodyPr>
            <a:normAutofit/>
          </a:bodyPr>
          <a:lstStyle/>
          <a:p>
            <a:pPr algn="ctr"/>
            <a:r>
              <a:rPr lang="en-US" dirty="0">
                <a:solidFill>
                  <a:schemeClr val="tx1">
                    <a:lumMod val="95000"/>
                    <a:lumOff val="5000"/>
                  </a:schemeClr>
                </a:solidFill>
              </a:rPr>
              <a:t>Every year War veterans in large cities and small villages come together to celebrate Victory Day. They traditionally go to the War memorials to </a:t>
            </a:r>
            <a:r>
              <a:rPr lang="en-US" dirty="0" err="1">
                <a:solidFill>
                  <a:schemeClr val="tx1">
                    <a:lumMod val="95000"/>
                    <a:lumOff val="5000"/>
                  </a:schemeClr>
                </a:solidFill>
              </a:rPr>
              <a:t>honour</a:t>
            </a:r>
            <a:r>
              <a:rPr lang="en-US" dirty="0">
                <a:solidFill>
                  <a:schemeClr val="tx1">
                    <a:lumMod val="95000"/>
                    <a:lumOff val="5000"/>
                  </a:schemeClr>
                </a:solidFill>
              </a:rPr>
              <a:t> the memory of war heroes. But the numbers of veterans become fewer from year to year. Time takes that historic day farther away from us, but we always must remember it because it is closely related with our grandparents or great grandparents who did all to bring this victory closer. Our country lost more than 40 </a:t>
            </a:r>
            <a:r>
              <a:rPr lang="en-US" dirty="0" err="1">
                <a:solidFill>
                  <a:schemeClr val="tx1">
                    <a:lumMod val="95000"/>
                    <a:lumOff val="5000"/>
                  </a:schemeClr>
                </a:solidFill>
              </a:rPr>
              <a:t>mln</a:t>
            </a:r>
            <a:r>
              <a:rPr lang="en-US" dirty="0">
                <a:solidFill>
                  <a:schemeClr val="tx1">
                    <a:lumMod val="95000"/>
                    <a:lumOff val="5000"/>
                  </a:schemeClr>
                </a:solidFill>
              </a:rPr>
              <a:t>. of people in that war and saved the world from fascism. We should never forget those who gave their lives for our Motherland</a:t>
            </a:r>
            <a:r>
              <a:rPr lang="en-US" dirty="0"/>
              <a:t>. </a:t>
            </a:r>
            <a:endParaRPr lang="ru-RU" dirty="0"/>
          </a:p>
        </p:txBody>
      </p:sp>
      <p:pic>
        <p:nvPicPr>
          <p:cNvPr id="4" name="Picture 2" descr="Возвращение с Победой. А.Китаев"/>
          <p:cNvPicPr>
            <a:picLocks noChangeAspect="1" noChangeArrowheads="1"/>
          </p:cNvPicPr>
          <p:nvPr/>
        </p:nvPicPr>
        <p:blipFill>
          <a:blip r:embed="rId2"/>
          <a:srcRect/>
          <a:stretch>
            <a:fillRect/>
          </a:stretch>
        </p:blipFill>
        <p:spPr bwMode="auto">
          <a:xfrm>
            <a:off x="6444208" y="3212976"/>
            <a:ext cx="2333619" cy="348301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5" name="Picture 2" descr="Знамя Победы"/>
          <p:cNvPicPr>
            <a:picLocks noChangeAspect="1" noChangeArrowheads="1"/>
          </p:cNvPicPr>
          <p:nvPr/>
        </p:nvPicPr>
        <p:blipFill>
          <a:blip r:embed="rId3"/>
          <a:srcRect/>
          <a:stretch>
            <a:fillRect/>
          </a:stretch>
        </p:blipFill>
        <p:spPr bwMode="auto">
          <a:xfrm>
            <a:off x="5436096" y="116632"/>
            <a:ext cx="3456384" cy="215678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9028704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a:t>“</a:t>
            </a:r>
            <a:r>
              <a:rPr lang="en-US" b="1" i="1" dirty="0"/>
              <a:t>Victory Day</a:t>
            </a:r>
            <a:r>
              <a:rPr lang="ru-RU" b="1" i="1" dirty="0"/>
              <a:t>”</a:t>
            </a:r>
            <a:endParaRPr lang="ru-RU" dirty="0"/>
          </a:p>
        </p:txBody>
      </p:sp>
      <p:sp>
        <p:nvSpPr>
          <p:cNvPr id="3" name="Объект 2"/>
          <p:cNvSpPr>
            <a:spLocks noGrp="1"/>
          </p:cNvSpPr>
          <p:nvPr>
            <p:ph idx="1"/>
          </p:nvPr>
        </p:nvSpPr>
        <p:spPr>
          <a:xfrm>
            <a:off x="457200" y="1752601"/>
            <a:ext cx="7620000" cy="3908648"/>
          </a:xfrm>
        </p:spPr>
        <p:txBody>
          <a:bodyPr>
            <a:normAutofit fontScale="92500" lnSpcReduction="20000"/>
          </a:bodyPr>
          <a:lstStyle/>
          <a:p>
            <a:r>
              <a:rPr lang="en-US" i="1" dirty="0"/>
              <a:t> </a:t>
            </a:r>
            <a:endParaRPr lang="ru-RU" dirty="0"/>
          </a:p>
          <a:p>
            <a:r>
              <a:rPr lang="en-US" sz="2400" dirty="0"/>
              <a:t>     </a:t>
            </a:r>
            <a:r>
              <a:rPr lang="en-US" sz="2400" i="1" dirty="0"/>
              <a:t> </a:t>
            </a:r>
            <a:r>
              <a:rPr lang="en-US" sz="2400" dirty="0"/>
              <a:t>The ninth of May,</a:t>
            </a:r>
            <a:endParaRPr lang="ru-RU" sz="2400" dirty="0"/>
          </a:p>
          <a:p>
            <a:r>
              <a:rPr lang="en-US" sz="2400" dirty="0"/>
              <a:t>      The heart of spring…</a:t>
            </a:r>
            <a:endParaRPr lang="ru-RU" sz="2400" dirty="0"/>
          </a:p>
          <a:p>
            <a:r>
              <a:rPr lang="en-US" sz="2400" dirty="0"/>
              <a:t>                   Of peace on Earth,</a:t>
            </a:r>
            <a:endParaRPr lang="ru-RU" sz="2400" dirty="0"/>
          </a:p>
          <a:p>
            <a:r>
              <a:rPr lang="en-US" sz="2400" dirty="0"/>
              <a:t>                   Of joyous Spring</a:t>
            </a:r>
            <a:endParaRPr lang="ru-RU" sz="2400" dirty="0"/>
          </a:p>
          <a:p>
            <a:r>
              <a:rPr lang="en-US" sz="2400" dirty="0"/>
              <a:t>                   All people sing</a:t>
            </a:r>
            <a:endParaRPr lang="ru-RU" sz="2400" dirty="0"/>
          </a:p>
          <a:p>
            <a:r>
              <a:rPr lang="en-US" sz="2400" dirty="0"/>
              <a:t>                   And voices ring.</a:t>
            </a:r>
            <a:endParaRPr lang="ru-RU" sz="2400" dirty="0"/>
          </a:p>
          <a:p>
            <a:r>
              <a:rPr lang="en-US" sz="2400" dirty="0"/>
              <a:t>     And everyone is gay</a:t>
            </a:r>
            <a:endParaRPr lang="ru-RU" sz="2400" dirty="0"/>
          </a:p>
          <a:p>
            <a:r>
              <a:rPr lang="en-US" sz="2400" dirty="0"/>
              <a:t>     On such a glorious day!</a:t>
            </a:r>
            <a:endParaRPr lang="ru-RU" sz="2400" dirty="0"/>
          </a:p>
        </p:txBody>
      </p:sp>
      <p:pic>
        <p:nvPicPr>
          <p:cNvPr id="4" name="Picture 6" descr="История Георгиевской ленточки . Обсуждение на LiveInternet - Российский Сервис Онлайн-Дневников"/>
          <p:cNvPicPr>
            <a:picLocks noChangeAspect="1" noChangeArrowheads="1"/>
          </p:cNvPicPr>
          <p:nvPr/>
        </p:nvPicPr>
        <p:blipFill>
          <a:blip r:embed="rId2"/>
          <a:srcRect/>
          <a:stretch>
            <a:fillRect/>
          </a:stretch>
        </p:blipFill>
        <p:spPr bwMode="auto">
          <a:xfrm>
            <a:off x="107504" y="5500702"/>
            <a:ext cx="8856984" cy="114776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8" y="188640"/>
            <a:ext cx="4176463" cy="5184576"/>
          </a:xfrm>
          <a:prstGeom prst="rect">
            <a:avLst/>
          </a:prstGeom>
          <a:solidFill>
            <a:srgbClr val="EDEDED"/>
          </a:solidFill>
          <a:ln w="88920">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543220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additive="repl">
                                        <p:cTn id="6" dur="1" fill="hold">
                                          <p:stCondLst>
                                            <p:cond delay="0"/>
                                          </p:stCondLst>
                                        </p:cTn>
                                        <p:tgtEl>
                                          <p:spTgt spid="6"/>
                                        </p:tgtEl>
                                        <p:attrNameLst>
                                          <p:attrName>style.visibility</p:attrName>
                                        </p:attrNameLst>
                                      </p:cBhvr>
                                      <p:to>
                                        <p:strVal val="visible"/>
                                      </p:to>
                                    </p:set>
                                    <p:animEffect transition="in" filter="strips(downRight)">
                                      <p:cBhvr additive="repl">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лавная">
  <a:themeElements>
    <a:clrScheme name="Главная">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Главная">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лавная">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60</TotalTime>
  <Words>248</Words>
  <Application>Microsoft Office PowerPoint</Application>
  <PresentationFormat>Экран (4:3)</PresentationFormat>
  <Paragraphs>21</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Главная</vt:lpstr>
      <vt:lpstr>  Урок английского языка “Young Heroine ” в 8 классе,  посвященный 70 - летию  Победы </vt:lpstr>
      <vt:lpstr> At 4 a.m. on June 22, 1941 fascist Germany invaded the USSR without the declaration of war. Hitler boasted that he would smash the Soviet Union in 5-6 weeks. But his plan didn’t realize. Our people heroically defended their Motherland for 1418 days and nights. This war finished with the victory of the USSR on May 9, 1945. This year we’ll celebrate the 70th anniversary of this Great Victory. Now we are going to speak about the deeds of our people during the Great Patriotic War.</vt:lpstr>
      <vt:lpstr>ROMASHKA     Before the war Zina, or Romashka, as the partisans called her, was a school girl. She lived in Leningrad. (p.1)     When the summer holidays of 1941 came, Zina, who was 14 years old at that time, went together with her younger sister to a village near Vitebsk, to their grandmother. The war broke out. Zina and her sister could not come back to Leningrad. They stayed in the village. Zina decided to do all she could to help her people. Soon she joined a partisan unit. (p. 2) Zina was very brave girl. She spread leaflets among the villagers, she told them about the heroic fight near Moscow. (p.3)     In 1942 the partisans destroyed the railways and bridges of the enemy and Zina took part in it too. She learned to shoot very well.     The fascist officers were looking for the partisans. In 1943 they caught some partisans. Zina was among them. They beat her, but she didn’t say anything.     “Where are the partisans?” shouted the officer. Zina did not say a word. Again they beat her bitterly and again the officer shouted: “Where are the partisans?”    Zina was looking into the officer’s face, but she said nothing.   Suddenly Zina saw a revolver on officer’s table. (p.4) She quickly took it up and shot the officer. (p.5) Then she jumped out into the yard and ran across the garden to the river that was near the house. She was a good swimmer and she hoped to swim across the river to the other bank where she knew the partisans were. But the fascist soldiers were running after her. They caught her at the river. The young partisan perished but did not surrender. She died for the happiness of the people. (p.6) Now one of the streets in St. Petersburgh is named after her. </vt:lpstr>
      <vt:lpstr>Презентация PowerPoint</vt:lpstr>
      <vt:lpstr>Презентация PowerPoint</vt:lpstr>
      <vt:lpstr>Fill in the words: war, peace, Patriotic, memory, heroes, honour. </vt:lpstr>
      <vt:lpstr>Презентация PowerPoint</vt:lpstr>
      <vt:lpstr>“Victory Day”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Урок английского языка “Young Heroine ” в 8 классе,  посвященный 70 - летию  Победы</dc:title>
  <dc:creator>Дарья</dc:creator>
  <cp:lastModifiedBy>Дарья</cp:lastModifiedBy>
  <cp:revision>8</cp:revision>
  <dcterms:created xsi:type="dcterms:W3CDTF">2015-03-20T19:28:08Z</dcterms:created>
  <dcterms:modified xsi:type="dcterms:W3CDTF">2015-03-20T20:49:43Z</dcterms:modified>
</cp:coreProperties>
</file>